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488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50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48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88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87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19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5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27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3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43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597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7DFE-EC94-4A0B-9EA8-1AA494BA6DDB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8B31-5CCA-4588-AFC3-C0D1A1E43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24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>
            <a:extLst>
              <a:ext uri="{FF2B5EF4-FFF2-40B4-BE49-F238E27FC236}">
                <a16:creationId xmlns:a16="http://schemas.microsoft.com/office/drawing/2014/main" id="{55CDA4FC-2560-430D-5A5F-392A7DA06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355889"/>
            <a:ext cx="4219575" cy="6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Palatino Linotype" panose="02040502050505030304" pitchFamily="18" charset="0"/>
                <a:cs typeface="Tunga" panose="020B0502040204020203" pitchFamily="34" charset="0"/>
              </a:rPr>
              <a:t>II Jai Sri Gurudev II</a:t>
            </a:r>
            <a:endParaRPr kumimoji="0" lang="en-US" altLang="en-US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Tunga" panose="020B0502040204020203" pitchFamily="34" charset="0"/>
              </a:rPr>
              <a:t>Adichunchanagiri Institute of Medical Sciences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Tunga" panose="020B0502040204020203" pitchFamily="34" charset="0"/>
              </a:rPr>
              <a:t>(A Constituent College of Adichunchanagiri University)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effectLst/>
                <a:latin typeface="Tunga" panose="020B0502040204020203" pitchFamily="34" charset="0"/>
                <a:ea typeface="Calibri" panose="020F0502020204030204" pitchFamily="34" charset="0"/>
                <a:cs typeface="Tunga" panose="020B0502040204020203" pitchFamily="34" charset="0"/>
              </a:rPr>
              <a:t>B.G.Nagara</a:t>
            </a:r>
            <a:r>
              <a:rPr lang="en-US" sz="800" dirty="0">
                <a:effectLst/>
                <a:latin typeface="Tunga" panose="020B0502040204020203" pitchFamily="34" charset="0"/>
                <a:ea typeface="Calibri" panose="020F0502020204030204" pitchFamily="34" charset="0"/>
                <a:cs typeface="Tunga" panose="020B0502040204020203" pitchFamily="34" charset="0"/>
              </a:rPr>
              <a:t>, Nagamangala Taluk - 571448</a:t>
            </a:r>
            <a:endParaRPr lang="en-IN" sz="800" dirty="0">
              <a:effectLst/>
              <a:latin typeface="Tunga" panose="020B0502040204020203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alatino Linotype" panose="02040502050505030304" pitchFamily="18" charset="0"/>
              <a:cs typeface="Tung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17.png" descr="A picture containing logo&#10;&#10;Description automatically generated">
            <a:extLst>
              <a:ext uri="{FF2B5EF4-FFF2-40B4-BE49-F238E27FC236}">
                <a16:creationId xmlns:a16="http://schemas.microsoft.com/office/drawing/2014/main" id="{49BC5C2D-28D8-2301-9274-0391DAC8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92100"/>
            <a:ext cx="9715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6.png" descr="Logo&#10;&#10;Description automatically generated">
            <a:extLst>
              <a:ext uri="{FF2B5EF4-FFF2-40B4-BE49-F238E27FC236}">
                <a16:creationId xmlns:a16="http://schemas.microsoft.com/office/drawing/2014/main" id="{71559A82-82F1-B6BD-0F4D-AFE69742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92100"/>
            <a:ext cx="10287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26EFE-6C87-FD1D-3E74-CB908796D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-1651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4C9E7-E28C-8DC9-58BD-E19AD8CDEFCC}"/>
              </a:ext>
            </a:extLst>
          </p:cNvPr>
          <p:cNvSpPr txBox="1"/>
          <p:nvPr/>
        </p:nvSpPr>
        <p:spPr>
          <a:xfrm>
            <a:off x="1595437" y="1102320"/>
            <a:ext cx="3765550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Department of General Surgery: </a:t>
            </a:r>
            <a:r>
              <a:rPr lang="en-US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KSCASI-</a:t>
            </a:r>
            <a:r>
              <a:rPr lang="en-US" sz="9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midCON</a:t>
            </a:r>
            <a:r>
              <a:rPr lang="en-US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838B77-B4D6-45D5-274B-86D0C8922033}"/>
              </a:ext>
            </a:extLst>
          </p:cNvPr>
          <p:cNvSpPr txBox="1"/>
          <p:nvPr/>
        </p:nvSpPr>
        <p:spPr>
          <a:xfrm>
            <a:off x="415561" y="1414357"/>
            <a:ext cx="6125301" cy="8330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KSCASI-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midCON</a:t>
            </a:r>
            <a:r>
              <a:rPr lang="en-US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2022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KSCASI-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midCON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2022, 5</a:t>
            </a:r>
            <a:r>
              <a:rPr lang="en-US" sz="12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Mid year conference of Karnataka State Chapter Of Association Surgeons of India was held on 16</a:t>
            </a:r>
            <a:r>
              <a:rPr lang="en-US" sz="12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17</a:t>
            </a:r>
            <a:r>
              <a:rPr lang="en-US" sz="12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18</a:t>
            </a:r>
            <a:r>
              <a:rPr lang="en-US" sz="12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September 2022 at Mysuru Medical college and Research Institute in association with surgical Society of Mysuru, ASI Mysuru Branch &amp; JSS Medical College Mysore.  </a:t>
            </a:r>
          </a:p>
          <a:p>
            <a:pPr marR="599440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conference was attended by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General Surgery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faculty and postgraduates of </a:t>
            </a:r>
            <a:r>
              <a:rPr kumimoji="0" lang="kn-IN" altLang="en-US" sz="1200" i="0" u="none" strike="noStrike" cap="none" normalizeH="0" baseline="0" dirty="0">
                <a:ln>
                  <a:noFill/>
                </a:ln>
                <a:effectLst/>
                <a:ea typeface="Palatino Linotype" panose="02040502050505030304" pitchFamily="18" charset="0"/>
                <a:cs typeface="Tunga" panose="020B0502040204020203" pitchFamily="34" charset="0"/>
              </a:rPr>
              <a:t>Adichunchanagiri Institute of Medical Sciences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effectLst/>
                <a:ea typeface="Palatino Linotype" panose="02040502050505030304" pitchFamily="18" charset="0"/>
                <a:cs typeface="Tunga" panose="020B0502040204020203" pitchFamily="34" charset="0"/>
              </a:rPr>
              <a:t>,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Adichunchanagiri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university.</a:t>
            </a:r>
          </a:p>
          <a:p>
            <a:pPr marR="599440" algn="ctr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Following are the list of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research paper and poster presentations at conference.</a:t>
            </a: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 algn="just">
              <a:lnSpc>
                <a:spcPct val="150000"/>
              </a:lnSpc>
              <a:spcAft>
                <a:spcPts val="1000"/>
              </a:spcAft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9440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 .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Yamuna.V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.S , Assistant Professor, Dept of Surgery was </a:t>
            </a: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Judge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paper presentation - Session 13 and Dr .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Shivakumar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.M, Professor and HOD,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Sumaiya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. F (Senior Resident)</a:t>
            </a:r>
            <a:r>
              <a:rPr lang="en-IN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 .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Shantala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Singh (Senior Resident), Dr. Dr.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Ajay.N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Junior Resident)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ea typeface="Calibri" panose="020F0502020204030204" pitchFamily="34" charset="0"/>
              </a:rPr>
              <a:t>Dr. </a:t>
            </a:r>
            <a:r>
              <a:rPr lang="en-US" sz="1200" dirty="0" err="1">
                <a:effectLst/>
                <a:ea typeface="Calibri" panose="020F0502020204030204" pitchFamily="34" charset="0"/>
              </a:rPr>
              <a:t>Abhighna.M</a:t>
            </a:r>
            <a:r>
              <a:rPr lang="en-US" sz="1200" dirty="0">
                <a:effectLst/>
                <a:ea typeface="Calibri" panose="020F0502020204030204" pitchFamily="34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Junior Resident) Department of  General surgery, actively participated in the conference.</a:t>
            </a:r>
            <a:endParaRPr lang="en-IN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770C9F-E79D-14EC-5CE1-2CDF7A0C94F1}"/>
              </a:ext>
            </a:extLst>
          </p:cNvPr>
          <p:cNvSpPr/>
          <p:nvPr/>
        </p:nvSpPr>
        <p:spPr>
          <a:xfrm>
            <a:off x="117656" y="130628"/>
            <a:ext cx="6594293" cy="96273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8A8696-7DE6-B667-86DA-7B1A56D2EE3E}"/>
              </a:ext>
            </a:extLst>
          </p:cNvPr>
          <p:cNvCxnSpPr>
            <a:cxnSpLocks/>
          </p:cNvCxnSpPr>
          <p:nvPr/>
        </p:nvCxnSpPr>
        <p:spPr>
          <a:xfrm flipV="1">
            <a:off x="301625" y="1342835"/>
            <a:ext cx="6239237" cy="19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943FCDB-2F94-8B9D-968C-DEA8F87A3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94542"/>
              </p:ext>
            </p:extLst>
          </p:nvPr>
        </p:nvGraphicFramePr>
        <p:xfrm>
          <a:off x="391817" y="4119626"/>
          <a:ext cx="6074365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89">
                  <a:extLst>
                    <a:ext uri="{9D8B030D-6E8A-4147-A177-3AD203B41FA5}">
                      <a16:colId xmlns:a16="http://schemas.microsoft.com/office/drawing/2014/main" val="1594219869"/>
                    </a:ext>
                  </a:extLst>
                </a:gridCol>
                <a:gridCol w="998947">
                  <a:extLst>
                    <a:ext uri="{9D8B030D-6E8A-4147-A177-3AD203B41FA5}">
                      <a16:colId xmlns:a16="http://schemas.microsoft.com/office/drawing/2014/main" val="2446222392"/>
                    </a:ext>
                  </a:extLst>
                </a:gridCol>
                <a:gridCol w="3050629">
                  <a:extLst>
                    <a:ext uri="{9D8B030D-6E8A-4147-A177-3AD203B41FA5}">
                      <a16:colId xmlns:a16="http://schemas.microsoft.com/office/drawing/2014/main" val="1714265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Faculty &amp; Postgraduate students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Presentation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Research topic 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0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. </a:t>
                      </a:r>
                      <a:r>
                        <a:rPr lang="en-US" sz="12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Yamuna.V</a:t>
                      </a:r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Professor</a:t>
                      </a:r>
                      <a:endParaRPr lang="en-IN" sz="1000" dirty="0"/>
                    </a:p>
                    <a:p>
                      <a:r>
                        <a:rPr lang="en-US" sz="1000" dirty="0">
                          <a:effectLst/>
                          <a:cs typeface="Times New Roman" panose="02020603050405020304" pitchFamily="18" charset="0"/>
                        </a:rPr>
                        <a:t>Dept of Surgery, AIMS</a:t>
                      </a:r>
                      <a:endParaRPr lang="en-IN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Paper</a:t>
                      </a:r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en-US" sz="12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Comparitive</a:t>
                      </a:r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Study of negative pressure wound therapy with conventional moist gauze dressing in the treatment of diabetic foot ulcers.”</a:t>
                      </a:r>
                      <a:endParaRPr lang="en-IN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7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Manjunath A 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 Resident, </a:t>
                      </a:r>
                      <a:r>
                        <a:rPr lang="en-US" sz="1000" dirty="0">
                          <a:effectLst/>
                          <a:cs typeface="Times New Roman" panose="02020603050405020304" pitchFamily="18" charset="0"/>
                        </a:rPr>
                        <a:t>Dept of Surgery, AIMS</a:t>
                      </a:r>
                      <a:endParaRPr lang="en-IN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</a:t>
                      </a:r>
                      <a:endParaRPr lang="en-IN" sz="1200" dirty="0"/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 comparative study of Collagen dressing versus Paraffin gauze dressing for Split thickness skin graft donor site”.</a:t>
                      </a:r>
                      <a:endParaRPr lang="en-IN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Poster </a:t>
                      </a:r>
                      <a:endParaRPr lang="en-IN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A case of Presacral Schwannoma” </a:t>
                      </a:r>
                      <a:endParaRPr lang="en-IN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Manoj Raj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 Resident, </a:t>
                      </a:r>
                      <a:r>
                        <a:rPr lang="en-US" sz="1000" dirty="0">
                          <a:effectLst/>
                          <a:cs typeface="Times New Roman" panose="02020603050405020304" pitchFamily="18" charset="0"/>
                        </a:rPr>
                        <a:t>Dept of Surgery, AIMS</a:t>
                      </a:r>
                      <a:endParaRPr lang="en-IN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</a:t>
                      </a:r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 comprehensive study of RIPASA scoring system in diagnosis of Acute Appendicitis”.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82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Poster </a:t>
                      </a:r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A case report of Basal cell adenoma of parotid gland” </a:t>
                      </a:r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Raghunandan.M.K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 Resident, </a:t>
                      </a:r>
                      <a:r>
                        <a:rPr lang="en-US" sz="1000" dirty="0">
                          <a:effectLst/>
                          <a:cs typeface="Times New Roman" panose="02020603050405020304" pitchFamily="18" charset="0"/>
                        </a:rPr>
                        <a:t>Dept of Surgery, AIMS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</a:t>
                      </a:r>
                      <a:endParaRPr lang="en-IN" sz="1200" dirty="0"/>
                    </a:p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Clinical Study of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Marjolins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Ulcer in a Rural. Tertiary care Hospital”.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36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>
            <a:extLst>
              <a:ext uri="{FF2B5EF4-FFF2-40B4-BE49-F238E27FC236}">
                <a16:creationId xmlns:a16="http://schemas.microsoft.com/office/drawing/2014/main" id="{55CDA4FC-2560-430D-5A5F-392A7DA06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355889"/>
            <a:ext cx="4219575" cy="6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Palatino Linotype" panose="02040502050505030304" pitchFamily="18" charset="0"/>
                <a:cs typeface="Tunga" panose="020B0502040204020203" pitchFamily="34" charset="0"/>
              </a:rPr>
              <a:t>II Jai Sri Gurudev II</a:t>
            </a:r>
            <a:endParaRPr kumimoji="0" lang="en-US" altLang="en-US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Tunga" panose="020B0502040204020203" pitchFamily="34" charset="0"/>
              </a:rPr>
              <a:t>Adichunchanagiri Institute of Medical Sciences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Tunga" panose="020B0502040204020203" pitchFamily="34" charset="0"/>
              </a:rPr>
              <a:t>(A Constituent College of Adichunchanagiri University)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effectLst/>
                <a:latin typeface="Tunga" panose="020B0502040204020203" pitchFamily="34" charset="0"/>
                <a:ea typeface="Calibri" panose="020F0502020204030204" pitchFamily="34" charset="0"/>
                <a:cs typeface="Tunga" panose="020B0502040204020203" pitchFamily="34" charset="0"/>
              </a:rPr>
              <a:t>B.G.Nagara</a:t>
            </a:r>
            <a:r>
              <a:rPr lang="en-US" sz="800" dirty="0">
                <a:effectLst/>
                <a:latin typeface="Tunga" panose="020B0502040204020203" pitchFamily="34" charset="0"/>
                <a:ea typeface="Calibri" panose="020F0502020204030204" pitchFamily="34" charset="0"/>
                <a:cs typeface="Tunga" panose="020B0502040204020203" pitchFamily="34" charset="0"/>
              </a:rPr>
              <a:t>, Nagamangala Taluk - 571448</a:t>
            </a:r>
            <a:endParaRPr lang="en-IN" sz="800" dirty="0">
              <a:effectLst/>
              <a:latin typeface="Tunga" panose="020B0502040204020203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alatino Linotype" panose="02040502050505030304" pitchFamily="18" charset="0"/>
              <a:cs typeface="Tung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17.png" descr="A picture containing logo&#10;&#10;Description automatically generated">
            <a:extLst>
              <a:ext uri="{FF2B5EF4-FFF2-40B4-BE49-F238E27FC236}">
                <a16:creationId xmlns:a16="http://schemas.microsoft.com/office/drawing/2014/main" id="{49BC5C2D-28D8-2301-9274-0391DAC8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92100"/>
            <a:ext cx="9715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6.png" descr="Logo&#10;&#10;Description automatically generated">
            <a:extLst>
              <a:ext uri="{FF2B5EF4-FFF2-40B4-BE49-F238E27FC236}">
                <a16:creationId xmlns:a16="http://schemas.microsoft.com/office/drawing/2014/main" id="{71559A82-82F1-B6BD-0F4D-AFE69742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92100"/>
            <a:ext cx="10287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26EFE-6C87-FD1D-3E74-CB908796D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-1651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770C9F-E79D-14EC-5CE1-2CDF7A0C94F1}"/>
              </a:ext>
            </a:extLst>
          </p:cNvPr>
          <p:cNvSpPr/>
          <p:nvPr/>
        </p:nvSpPr>
        <p:spPr>
          <a:xfrm>
            <a:off x="117656" y="130628"/>
            <a:ext cx="6594293" cy="96273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8A8696-7DE6-B667-86DA-7B1A56D2EE3E}"/>
              </a:ext>
            </a:extLst>
          </p:cNvPr>
          <p:cNvCxnSpPr>
            <a:cxnSpLocks/>
          </p:cNvCxnSpPr>
          <p:nvPr/>
        </p:nvCxnSpPr>
        <p:spPr>
          <a:xfrm flipV="1">
            <a:off x="301625" y="1342835"/>
            <a:ext cx="6239237" cy="19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0459F95-C43C-A878-AFA1-9494777366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113" y="1806825"/>
            <a:ext cx="5506046" cy="316325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48020A-0640-9CD9-5EC7-52EE3E65CB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5493" y="5185976"/>
            <a:ext cx="2750666" cy="406473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4B91C0-6244-42DD-2EBF-0FC373DFCB1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113" y="5185976"/>
            <a:ext cx="2755379" cy="406473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DD374-B39E-7FF4-CE3C-80B250135BA0}"/>
              </a:ext>
            </a:extLst>
          </p:cNvPr>
          <p:cNvSpPr txBox="1"/>
          <p:nvPr/>
        </p:nvSpPr>
        <p:spPr>
          <a:xfrm>
            <a:off x="1595437" y="1102320"/>
            <a:ext cx="3765550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Department of General Surgery: </a:t>
            </a:r>
            <a:r>
              <a:rPr lang="en-US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KSCASI-</a:t>
            </a:r>
            <a:r>
              <a:rPr lang="en-US" sz="9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midCON</a:t>
            </a:r>
            <a:r>
              <a:rPr lang="en-US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99903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>
            <a:extLst>
              <a:ext uri="{FF2B5EF4-FFF2-40B4-BE49-F238E27FC236}">
                <a16:creationId xmlns:a16="http://schemas.microsoft.com/office/drawing/2014/main" id="{55CDA4FC-2560-430D-5A5F-392A7DA06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355889"/>
            <a:ext cx="4219575" cy="6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Palatino Linotype" panose="02040502050505030304" pitchFamily="18" charset="0"/>
                <a:cs typeface="Tunga" panose="020B0502040204020203" pitchFamily="34" charset="0"/>
              </a:rPr>
              <a:t>II Jai Sri Gurudev II</a:t>
            </a:r>
            <a:endParaRPr kumimoji="0" lang="en-US" altLang="en-US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Tunga" panose="020B0502040204020203" pitchFamily="34" charset="0"/>
              </a:rPr>
              <a:t>Adichunchanagiri Institute of Medical Sciences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n-IN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Tunga" panose="020B0502040204020203" pitchFamily="34" charset="0"/>
              </a:rPr>
              <a:t>(A Constituent College of Adichunchanagiri University)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effectLst/>
                <a:latin typeface="Tunga" panose="020B0502040204020203" pitchFamily="34" charset="0"/>
                <a:ea typeface="Calibri" panose="020F0502020204030204" pitchFamily="34" charset="0"/>
                <a:cs typeface="Tunga" panose="020B0502040204020203" pitchFamily="34" charset="0"/>
              </a:rPr>
              <a:t>B.G.Nagara</a:t>
            </a:r>
            <a:r>
              <a:rPr lang="en-US" sz="800" dirty="0">
                <a:effectLst/>
                <a:latin typeface="Tunga" panose="020B0502040204020203" pitchFamily="34" charset="0"/>
                <a:ea typeface="Calibri" panose="020F0502020204030204" pitchFamily="34" charset="0"/>
                <a:cs typeface="Tunga" panose="020B0502040204020203" pitchFamily="34" charset="0"/>
              </a:rPr>
              <a:t>, Nagamangala Taluk - 571448</a:t>
            </a:r>
            <a:endParaRPr lang="en-IN" sz="800" dirty="0">
              <a:effectLst/>
              <a:latin typeface="Tunga" panose="020B0502040204020203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alatino Linotype" panose="02040502050505030304" pitchFamily="18" charset="0"/>
              <a:cs typeface="Tung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17.png" descr="A picture containing logo&#10;&#10;Description automatically generated">
            <a:extLst>
              <a:ext uri="{FF2B5EF4-FFF2-40B4-BE49-F238E27FC236}">
                <a16:creationId xmlns:a16="http://schemas.microsoft.com/office/drawing/2014/main" id="{49BC5C2D-28D8-2301-9274-0391DAC8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92100"/>
            <a:ext cx="9715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6.png" descr="Logo&#10;&#10;Description automatically generated">
            <a:extLst>
              <a:ext uri="{FF2B5EF4-FFF2-40B4-BE49-F238E27FC236}">
                <a16:creationId xmlns:a16="http://schemas.microsoft.com/office/drawing/2014/main" id="{71559A82-82F1-B6BD-0F4D-AFE69742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92100"/>
            <a:ext cx="10287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26EFE-6C87-FD1D-3E74-CB908796D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-1651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770C9F-E79D-14EC-5CE1-2CDF7A0C94F1}"/>
              </a:ext>
            </a:extLst>
          </p:cNvPr>
          <p:cNvSpPr/>
          <p:nvPr/>
        </p:nvSpPr>
        <p:spPr>
          <a:xfrm>
            <a:off x="117656" y="130628"/>
            <a:ext cx="6594293" cy="96273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8A8696-7DE6-B667-86DA-7B1A56D2EE3E}"/>
              </a:ext>
            </a:extLst>
          </p:cNvPr>
          <p:cNvCxnSpPr>
            <a:cxnSpLocks/>
          </p:cNvCxnSpPr>
          <p:nvPr/>
        </p:nvCxnSpPr>
        <p:spPr>
          <a:xfrm flipV="1">
            <a:off x="301625" y="1342835"/>
            <a:ext cx="6239237" cy="19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F1D21BD-442A-AA2D-55CD-59D1AC9AB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96" y="1494299"/>
            <a:ext cx="2728896" cy="439513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08913-694B-A0EF-5E4A-8D72DB1CB6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4083" y="1494298"/>
            <a:ext cx="3031549" cy="203556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729EC-9D24-7507-D393-A78E58C3A6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8976" y="3834141"/>
            <a:ext cx="3008206" cy="205529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CDF25-C783-0CA9-8D28-5B56A4866B4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544" y="6001434"/>
            <a:ext cx="5915336" cy="363918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8897F-18B4-1404-D59A-A720AEBB9DE7}"/>
              </a:ext>
            </a:extLst>
          </p:cNvPr>
          <p:cNvSpPr txBox="1"/>
          <p:nvPr/>
        </p:nvSpPr>
        <p:spPr>
          <a:xfrm>
            <a:off x="1595437" y="1102320"/>
            <a:ext cx="3765550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Department of General Surgery: </a:t>
            </a:r>
            <a:r>
              <a:rPr lang="en-US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KSCASI-</a:t>
            </a:r>
            <a:r>
              <a:rPr lang="en-US" sz="9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midCON</a:t>
            </a:r>
            <a:r>
              <a:rPr lang="en-US" sz="9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05718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428</Words>
  <Application>Microsoft Office PowerPoint</Application>
  <PresentationFormat>A4 Paper (210x297 mm)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Tunga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padmanabhatsp@outlook.com</dc:creator>
  <cp:lastModifiedBy>padmanabhatsp@outlook.com</cp:lastModifiedBy>
  <cp:revision>42</cp:revision>
  <dcterms:created xsi:type="dcterms:W3CDTF">2022-09-23T13:51:43Z</dcterms:created>
  <dcterms:modified xsi:type="dcterms:W3CDTF">2022-09-26T16:55:11Z</dcterms:modified>
</cp:coreProperties>
</file>